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 I will select 2 best slides (i will give them extra points and students will present for CIS committee)</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3" name="Shape 21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4" name="Shape 21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1" name="Shape 22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8" name="Shape 22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6" name="Shape 23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7" name="Shape 23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44" name="Shape 24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3" name="Shape 25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4" name="Shape 25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61" name="Shape 26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7" name="Shape 26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68" name="Shape 26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75" name="Shape 27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0" name="Shape 28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81" name="Shape 28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88" name="Shape 28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6" name="Shape 29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7" name="Shape 29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04" name="Shape 30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0" name="Shape 31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11" name="Shape 31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3" name="Shape 16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70" name="Shape 17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8" name="Shape 17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5" name="Shape 18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92" name="Shape 19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200" name="Shape 20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6" name="Shape 2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7" name="Shape 2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9" name="Shape 19"/>
          <p:cNvSpPr txBox="1"/>
          <p:nvPr>
            <p:ph type="ctrTitle"/>
          </p:nvPr>
        </p:nvSpPr>
        <p:spPr>
          <a:xfrm>
            <a:off x="1600200" y="2492375"/>
            <a:ext cx="6762600" cy="1470000"/>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600"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95" name="Shape 9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00" name="Shape 100"/>
          <p:cNvSpPr txBox="1"/>
          <p:nvPr>
            <p:ph type="title"/>
          </p:nvPr>
        </p:nvSpPr>
        <p:spPr>
          <a:xfrm>
            <a:off x="779464" y="590550"/>
            <a:ext cx="3657600" cy="1161900"/>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599" cy="53088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6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00" cy="6483300"/>
          </a:xfrm>
          <a:prstGeom prst="rect">
            <a:avLst/>
          </a:prstGeom>
          <a:noFill/>
          <a:ln>
            <a:noFill/>
          </a:ln>
        </p:spPr>
      </p:pic>
      <p:sp>
        <p:nvSpPr>
          <p:cNvPr id="108" name="Shape 108"/>
          <p:cNvSpPr txBox="1"/>
          <p:nvPr>
            <p:ph type="title"/>
          </p:nvPr>
        </p:nvSpPr>
        <p:spPr>
          <a:xfrm>
            <a:off x="3886200" y="533400"/>
            <a:ext cx="4476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00"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39" y="179292"/>
            <a:ext cx="3281100" cy="6483000"/>
          </a:xfrm>
          <a:prstGeom prst="round1Rect">
            <a:avLst>
              <a:gd fmla="val 17325"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6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16" name="Shape 116"/>
          <p:cNvSpPr txBox="1"/>
          <p:nvPr>
            <p:ph type="title"/>
          </p:nvPr>
        </p:nvSpPr>
        <p:spPr>
          <a:xfrm>
            <a:off x="4710953" y="533400"/>
            <a:ext cx="3657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0"/>
          </a:xfrm>
          <a:prstGeom prst="ellipse">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599"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24" name="Shape 124"/>
          <p:cNvSpPr txBox="1"/>
          <p:nvPr>
            <p:ph type="title"/>
          </p:nvPr>
        </p:nvSpPr>
        <p:spPr>
          <a:xfrm>
            <a:off x="808037" y="3778623"/>
            <a:ext cx="7560600" cy="11028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610" y="762000"/>
            <a:ext cx="7427700" cy="2989800"/>
          </a:xfrm>
          <a:prstGeom prst="roundRect">
            <a:avLst>
              <a:gd fmla="val 7476"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60000" cy="12210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2" name="Shape 13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7050" y="141300"/>
            <a:ext cx="4208400" cy="7583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9" name="Shape 139"/>
          <p:cNvSpPr txBox="1"/>
          <p:nvPr>
            <p:ph type="title"/>
          </p:nvPr>
        </p:nvSpPr>
        <p:spPr>
          <a:xfrm rot="5400000">
            <a:off x="5373299" y="2734862"/>
            <a:ext cx="5268900" cy="13581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275" y="328564"/>
            <a:ext cx="5268900" cy="61707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6" name="Shape 26"/>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600" cy="6483299"/>
          </a:xfrm>
          <a:prstGeom prst="rect">
            <a:avLst/>
          </a:prstGeom>
          <a:noFill/>
          <a:ln>
            <a:noFill/>
          </a:ln>
        </p:spPr>
      </p:pic>
      <p:sp>
        <p:nvSpPr>
          <p:cNvPr id="33" name="Shape 33"/>
          <p:cNvSpPr txBox="1"/>
          <p:nvPr>
            <p:ph type="title"/>
          </p:nvPr>
        </p:nvSpPr>
        <p:spPr>
          <a:xfrm>
            <a:off x="779462" y="2591359"/>
            <a:ext cx="7583400" cy="1362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00" cy="15003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40" name="Shape 4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cxnSp>
        <p:nvCxnSpPr>
          <p:cNvPr id="48" name="Shape 48"/>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00" cy="10443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62" name="Shape 6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0" name="Shape 7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9" name="Shape 7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89" name="Shape 8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00" cy="6478500"/>
          </a:xfrm>
          <a:prstGeom prst="round2DiagRect">
            <a:avLst>
              <a:gd fmla="val 9416" name="adj1"/>
              <a:gd fmla="val 0" name="adj2"/>
            </a:avLst>
          </a:prstGeom>
          <a:gradFill>
            <a:gsLst>
              <a:gs pos="0">
                <a:srgbClr val="B27A00"/>
              </a:gs>
              <a:gs pos="13000">
                <a:srgbClr val="B27A00"/>
              </a:gs>
              <a:gs pos="100000">
                <a:schemeClr val="lt1"/>
              </a:gs>
            </a:gsLst>
            <a:lin ang="5400012"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600" cy="6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gif"/><Relationship Id="rId4" Type="http://schemas.openxmlformats.org/officeDocument/2006/relationships/image" Target="../media/image16.gif"/><Relationship Id="rId5" Type="http://schemas.openxmlformats.org/officeDocument/2006/relationships/image" Target="../media/image1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7.jpg"/><Relationship Id="rId6" Type="http://schemas.openxmlformats.org/officeDocument/2006/relationships/image" Target="../media/image25.jpg"/><Relationship Id="rId7"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Biosensing 2.0</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Galo Romero, Jordan Laing</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a:t>
            </a:r>
            <a:r>
              <a:rPr lang="en-US" sz="2500"/>
              <a:t> Dr. Shekhar Bhansali</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Spring 2017</a:t>
            </a:r>
          </a:p>
        </p:txBody>
      </p:sp>
      <p:sp>
        <p:nvSpPr>
          <p:cNvPr id="152" name="Shape 152"/>
          <p:cNvSpPr txBox="1"/>
          <p:nvPr/>
        </p:nvSpPr>
        <p:spPr>
          <a:xfrm>
            <a:off x="585850" y="5942950"/>
            <a:ext cx="1550700" cy="6204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#229</a:t>
            </a:r>
          </a:p>
        </p:txBody>
      </p:sp>
      <p:sp>
        <p:nvSpPr>
          <p:cNvPr id="217" name="Shape 217"/>
          <p:cNvSpPr txBox="1"/>
          <p:nvPr>
            <p:ph idx="1" type="body"/>
          </p:nvPr>
        </p:nvSpPr>
        <p:spPr>
          <a:xfrm>
            <a:off x="779475" y="1425600"/>
            <a:ext cx="7583400" cy="46116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As a developer, I want to merge the BLE </a:t>
            </a:r>
            <a:r>
              <a:rPr lang="en-US"/>
              <a:t>connectivity</a:t>
            </a:r>
            <a:r>
              <a:rPr lang="en-US"/>
              <a:t> module with the server connectivity/data display module into a single app.</a:t>
            </a:r>
          </a:p>
          <a:p>
            <a:pPr indent="-228600" lvl="0" marL="457200" marR="0" rtl="0" algn="l">
              <a:spcBef>
                <a:spcPts val="2000"/>
              </a:spcBef>
              <a:spcAft>
                <a:spcPts val="0"/>
              </a:spcAft>
            </a:pPr>
            <a:r>
              <a:rPr lang="en-US"/>
              <a:t>Integrating two Android apps necessitated a lot of small and tedious changes, like to the pages’ theme</a:t>
            </a:r>
          </a:p>
          <a:p>
            <a:pPr indent="0" lvl="0" marL="0" marR="0" rtl="0" algn="l">
              <a:spcBef>
                <a:spcPts val="2000"/>
              </a:spcBef>
              <a:spcAft>
                <a:spcPts val="0"/>
              </a:spcAft>
              <a:buNone/>
            </a:pPr>
            <a:r>
              <a:t/>
            </a:r>
            <a:endParaRPr/>
          </a:p>
          <a:p>
            <a:pPr indent="-228600" lvl="0" marL="457200" marR="0" rtl="0" algn="l">
              <a:spcBef>
                <a:spcPts val="2000"/>
              </a:spcBef>
              <a:spcAft>
                <a:spcPts val="0"/>
              </a:spcAft>
            </a:pPr>
            <a:r>
              <a:rPr lang="en-US"/>
              <a:t>Looking back, I should have </a:t>
            </a:r>
            <a:r>
              <a:rPr lang="en-US"/>
              <a:t>implemented</a:t>
            </a:r>
            <a:r>
              <a:rPr lang="en-US"/>
              <a:t> a SQLite database that was stored on the phone itself; would allow the use of the app even without an Internet connection</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Sequence Diagram for User Story #229</a:t>
            </a:r>
          </a:p>
        </p:txBody>
      </p:sp>
      <p:pic>
        <p:nvPicPr>
          <p:cNvPr id="224" name="Shape 224"/>
          <p:cNvPicPr preferRelativeResize="0"/>
          <p:nvPr/>
        </p:nvPicPr>
        <p:blipFill>
          <a:blip r:embed="rId3">
            <a:alphaModFix/>
          </a:blip>
          <a:stretch>
            <a:fillRect/>
          </a:stretch>
        </p:blipFill>
        <p:spPr>
          <a:xfrm>
            <a:off x="2126200" y="1025099"/>
            <a:ext cx="5468100" cy="535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779475" y="381000"/>
            <a:ext cx="7583400" cy="775800"/>
          </a:xfrm>
          <a:prstGeom prst="rect">
            <a:avLst/>
          </a:prstGeom>
        </p:spPr>
        <p:txBody>
          <a:bodyPr anchorCtr="0" anchor="b" bIns="91425" lIns="91425" rIns="91425" tIns="91425">
            <a:noAutofit/>
          </a:bodyPr>
          <a:lstStyle/>
          <a:p>
            <a:pPr lvl="0">
              <a:spcBef>
                <a:spcPts val="0"/>
              </a:spcBef>
              <a:buNone/>
            </a:pPr>
            <a:r>
              <a:rPr lang="en-US"/>
              <a:t>Demonstration</a:t>
            </a:r>
          </a:p>
        </p:txBody>
      </p:sp>
      <p:pic>
        <p:nvPicPr>
          <p:cNvPr id="231" name="Shape 231"/>
          <p:cNvPicPr preferRelativeResize="0"/>
          <p:nvPr/>
        </p:nvPicPr>
        <p:blipFill>
          <a:blip r:embed="rId3">
            <a:alphaModFix/>
          </a:blip>
          <a:stretch>
            <a:fillRect/>
          </a:stretch>
        </p:blipFill>
        <p:spPr>
          <a:xfrm>
            <a:off x="501150" y="1563200"/>
            <a:ext cx="2476500" cy="4400550"/>
          </a:xfrm>
          <a:prstGeom prst="rect">
            <a:avLst/>
          </a:prstGeom>
          <a:noFill/>
          <a:ln>
            <a:noFill/>
          </a:ln>
        </p:spPr>
      </p:pic>
      <p:pic>
        <p:nvPicPr>
          <p:cNvPr id="232" name="Shape 232"/>
          <p:cNvPicPr preferRelativeResize="0"/>
          <p:nvPr/>
        </p:nvPicPr>
        <p:blipFill>
          <a:blip r:embed="rId4">
            <a:alphaModFix/>
          </a:blip>
          <a:stretch>
            <a:fillRect/>
          </a:stretch>
        </p:blipFill>
        <p:spPr>
          <a:xfrm>
            <a:off x="3417300" y="1636650"/>
            <a:ext cx="2476500" cy="4400550"/>
          </a:xfrm>
          <a:prstGeom prst="rect">
            <a:avLst/>
          </a:prstGeom>
          <a:noFill/>
          <a:ln>
            <a:noFill/>
          </a:ln>
        </p:spPr>
      </p:pic>
      <p:pic>
        <p:nvPicPr>
          <p:cNvPr id="233" name="Shape 233"/>
          <p:cNvPicPr preferRelativeResize="0"/>
          <p:nvPr/>
        </p:nvPicPr>
        <p:blipFill>
          <a:blip r:embed="rId5">
            <a:alphaModFix/>
          </a:blip>
          <a:stretch>
            <a:fillRect/>
          </a:stretch>
        </p:blipFill>
        <p:spPr>
          <a:xfrm>
            <a:off x="6149150" y="1563200"/>
            <a:ext cx="2476500" cy="4400550"/>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231"/>
                                        </p:tgtEl>
                                      </p:cBhvr>
                                    </p:animEffect>
                                    <p:set>
                                      <p:cBhvr>
                                        <p:cTn dur="1" fill="hold">
                                          <p:stCondLst>
                                            <p:cond delay="1000"/>
                                          </p:stCondLst>
                                        </p:cTn>
                                        <p:tgtEl>
                                          <p:spTgt spid="2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232"/>
                                        </p:tgtEl>
                                      </p:cBhvr>
                                    </p:animEffect>
                                    <p:set>
                                      <p:cBhvr>
                                        <p:cTn dur="1" fill="hold">
                                          <p:stCondLst>
                                            <p:cond delay="1000"/>
                                          </p:stCondLst>
                                        </p:cTn>
                                        <p:tgtEl>
                                          <p:spTgt spid="2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#185</a:t>
            </a:r>
          </a:p>
        </p:txBody>
      </p:sp>
      <p:sp>
        <p:nvSpPr>
          <p:cNvPr id="240" name="Shape 240"/>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As a user, I want to connect to BLE device, so that, doctors and myself can monitor my heart rate, alcohol level, sugar level, etc.</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pic>
        <p:nvPicPr>
          <p:cNvPr descr="ClassDiagram.png" id="246" name="Shape 246"/>
          <p:cNvPicPr preferRelativeResize="0"/>
          <p:nvPr/>
        </p:nvPicPr>
        <p:blipFill>
          <a:blip r:embed="rId3">
            <a:alphaModFix/>
          </a:blip>
          <a:stretch>
            <a:fillRect/>
          </a:stretch>
        </p:blipFill>
        <p:spPr>
          <a:xfrm>
            <a:off x="869100" y="367175"/>
            <a:ext cx="6777650" cy="1863475"/>
          </a:xfrm>
          <a:prstGeom prst="rect">
            <a:avLst/>
          </a:prstGeom>
          <a:noFill/>
          <a:ln>
            <a:noFill/>
          </a:ln>
        </p:spPr>
      </p:pic>
      <p:pic>
        <p:nvPicPr>
          <p:cNvPr descr="device-2017-02-11-170728.png" id="247" name="Shape 247"/>
          <p:cNvPicPr preferRelativeResize="0"/>
          <p:nvPr/>
        </p:nvPicPr>
        <p:blipFill rotWithShape="1">
          <a:blip r:embed="rId4">
            <a:alphaModFix/>
          </a:blip>
          <a:srcRect b="26308" l="0" r="0" t="0"/>
          <a:stretch/>
        </p:blipFill>
        <p:spPr>
          <a:xfrm>
            <a:off x="1118600" y="2780150"/>
            <a:ext cx="2600325" cy="3067400"/>
          </a:xfrm>
          <a:prstGeom prst="rect">
            <a:avLst/>
          </a:prstGeom>
          <a:noFill/>
          <a:ln>
            <a:noFill/>
          </a:ln>
        </p:spPr>
      </p:pic>
      <p:pic>
        <p:nvPicPr>
          <p:cNvPr descr="device-2017-02-11-170838.png" id="248" name="Shape 248"/>
          <p:cNvPicPr preferRelativeResize="0"/>
          <p:nvPr/>
        </p:nvPicPr>
        <p:blipFill rotWithShape="1">
          <a:blip r:embed="rId5">
            <a:alphaModFix/>
          </a:blip>
          <a:srcRect b="26308" l="0" r="0" t="0"/>
          <a:stretch/>
        </p:blipFill>
        <p:spPr>
          <a:xfrm>
            <a:off x="4368000" y="2780150"/>
            <a:ext cx="2600325" cy="3067400"/>
          </a:xfrm>
          <a:prstGeom prst="rect">
            <a:avLst/>
          </a:prstGeom>
          <a:noFill/>
          <a:ln>
            <a:noFill/>
          </a:ln>
        </p:spPr>
      </p:pic>
      <p:sp>
        <p:nvSpPr>
          <p:cNvPr id="249" name="Shape 249"/>
          <p:cNvSpPr txBox="1"/>
          <p:nvPr/>
        </p:nvSpPr>
        <p:spPr>
          <a:xfrm>
            <a:off x="869100" y="2140225"/>
            <a:ext cx="3831600" cy="303000"/>
          </a:xfrm>
          <a:prstGeom prst="rect">
            <a:avLst/>
          </a:prstGeom>
          <a:noFill/>
          <a:ln>
            <a:noFill/>
          </a:ln>
        </p:spPr>
        <p:txBody>
          <a:bodyPr anchorCtr="0" anchor="t" bIns="91425" lIns="91425" rIns="91425" tIns="91425">
            <a:noAutofit/>
          </a:bodyPr>
          <a:lstStyle/>
          <a:p>
            <a:pPr lvl="0">
              <a:spcBef>
                <a:spcPts val="0"/>
              </a:spcBef>
              <a:buNone/>
            </a:pPr>
            <a:r>
              <a:rPr b="1" lang="en-US"/>
              <a:t>Class Diagram for User Story #185</a:t>
            </a:r>
          </a:p>
        </p:txBody>
      </p:sp>
      <p:sp>
        <p:nvSpPr>
          <p:cNvPr id="250" name="Shape 250"/>
          <p:cNvSpPr/>
          <p:nvPr/>
        </p:nvSpPr>
        <p:spPr>
          <a:xfrm>
            <a:off x="3746462" y="4162350"/>
            <a:ext cx="594000" cy="303000"/>
          </a:xfrm>
          <a:prstGeom prst="rightArrow">
            <a:avLst>
              <a:gd fmla="val 50000" name="adj1"/>
              <a:gd fmla="val 50000" name="adj2"/>
            </a:avLst>
          </a:prstGeom>
          <a:solidFill>
            <a:srgbClr val="66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#207</a:t>
            </a:r>
          </a:p>
        </p:txBody>
      </p:sp>
      <p:sp>
        <p:nvSpPr>
          <p:cNvPr id="257" name="Shape 25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As a user, I want to be able to send data that the app collects to the server.</a:t>
            </a:r>
          </a:p>
          <a:p>
            <a:pPr indent="-228600" lvl="0" marL="457200" marR="0" rtl="0" algn="l">
              <a:spcBef>
                <a:spcPts val="2000"/>
              </a:spcBef>
              <a:spcAft>
                <a:spcPts val="0"/>
              </a:spcAft>
            </a:pPr>
            <a:r>
              <a:rPr lang="en-US"/>
              <a:t>Switched database server from MySQL to MS SQL Server</a:t>
            </a:r>
          </a:p>
          <a:p>
            <a:pPr indent="-228600" lvl="0" marL="457200" marR="0" rtl="0" algn="l">
              <a:spcBef>
                <a:spcPts val="2000"/>
              </a:spcBef>
              <a:spcAft>
                <a:spcPts val="0"/>
              </a:spcAft>
            </a:pPr>
            <a:r>
              <a:rPr lang="en-US"/>
              <a:t>Tried to integrate R services, but had problems with installation</a:t>
            </a:r>
          </a:p>
          <a:p>
            <a:pPr indent="-228600" lvl="0" marL="457200" marR="0" rtl="0" algn="l">
              <a:spcBef>
                <a:spcPts val="2000"/>
              </a:spcBef>
              <a:spcAft>
                <a:spcPts val="0"/>
              </a:spcAft>
            </a:pPr>
            <a:r>
              <a:rPr lang="en-US"/>
              <a:t>This led to more of the workload being </a:t>
            </a:r>
            <a:r>
              <a:rPr lang="en-US"/>
              <a:t>done on the app</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pic>
        <p:nvPicPr>
          <p:cNvPr id="263" name="Shape 263"/>
          <p:cNvPicPr preferRelativeResize="0"/>
          <p:nvPr/>
        </p:nvPicPr>
        <p:blipFill>
          <a:blip r:embed="rId3">
            <a:alphaModFix/>
          </a:blip>
          <a:stretch>
            <a:fillRect/>
          </a:stretch>
        </p:blipFill>
        <p:spPr>
          <a:xfrm>
            <a:off x="667150" y="1785450"/>
            <a:ext cx="7674400" cy="3899900"/>
          </a:xfrm>
          <a:prstGeom prst="rect">
            <a:avLst/>
          </a:prstGeom>
          <a:noFill/>
          <a:ln>
            <a:noFill/>
          </a:ln>
        </p:spPr>
      </p:pic>
      <p:sp>
        <p:nvSpPr>
          <p:cNvPr id="264" name="Shape 264"/>
          <p:cNvSpPr txBox="1"/>
          <p:nvPr/>
        </p:nvSpPr>
        <p:spPr>
          <a:xfrm>
            <a:off x="731650" y="421175"/>
            <a:ext cx="5344200" cy="1195200"/>
          </a:xfrm>
          <a:prstGeom prst="rect">
            <a:avLst/>
          </a:prstGeom>
          <a:noFill/>
          <a:ln>
            <a:noFill/>
          </a:ln>
        </p:spPr>
        <p:txBody>
          <a:bodyPr anchorCtr="0" anchor="t" bIns="91425" lIns="91425" rIns="91425" tIns="91425">
            <a:noAutofit/>
          </a:bodyPr>
          <a:lstStyle/>
          <a:p>
            <a:pPr lvl="0">
              <a:spcBef>
                <a:spcPts val="0"/>
              </a:spcBef>
              <a:buNone/>
            </a:pPr>
            <a:r>
              <a:rPr lang="en-US" sz="3600">
                <a:latin typeface="Trebuchet MS"/>
                <a:ea typeface="Trebuchet MS"/>
                <a:cs typeface="Trebuchet MS"/>
                <a:sym typeface="Trebuchet MS"/>
              </a:rPr>
              <a:t>Sequence Diagram for User Story #207</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#225</a:t>
            </a:r>
          </a:p>
        </p:txBody>
      </p:sp>
      <p:sp>
        <p:nvSpPr>
          <p:cNvPr id="271" name="Shape 27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As an app developer, I want to gather and display data from the Sunny device, so that, patients can see their heart rate and temperature.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pic>
        <p:nvPicPr>
          <p:cNvPr descr="ClassDiagram.png" id="277" name="Shape 277"/>
          <p:cNvPicPr preferRelativeResize="0"/>
          <p:nvPr/>
        </p:nvPicPr>
        <p:blipFill>
          <a:blip r:embed="rId3">
            <a:alphaModFix/>
          </a:blip>
          <a:stretch>
            <a:fillRect/>
          </a:stretch>
        </p:blipFill>
        <p:spPr>
          <a:xfrm>
            <a:off x="569575" y="231325"/>
            <a:ext cx="5525941" cy="6553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#216</a:t>
            </a:r>
          </a:p>
        </p:txBody>
      </p:sp>
      <p:sp>
        <p:nvSpPr>
          <p:cNvPr id="284" name="Shape 284"/>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As a user, I want to be able to view data that has been stored on the server in a graph.</a:t>
            </a:r>
          </a:p>
          <a:p>
            <a:pPr indent="-228600" lvl="0" marL="457200" marR="0" rtl="0" algn="l">
              <a:spcBef>
                <a:spcPts val="2000"/>
              </a:spcBef>
              <a:spcAft>
                <a:spcPts val="0"/>
              </a:spcAft>
            </a:pPr>
            <a:r>
              <a:rPr lang="en-US"/>
              <a:t>Separated app into two subsystems - one that communicates with the BLE device and one that communicates with the database server</a:t>
            </a:r>
          </a:p>
          <a:p>
            <a:pPr indent="0" lvl="0" marL="0" marR="0" rtl="0" algn="l">
              <a:spcBef>
                <a:spcPts val="2000"/>
              </a:spcBef>
              <a:spcAft>
                <a:spcPts val="0"/>
              </a:spcAft>
              <a:buNone/>
            </a:pPr>
            <a:r>
              <a:t/>
            </a:r>
            <a:endParaRPr/>
          </a:p>
          <a:p>
            <a:pPr indent="-228600" lvl="0" marL="457200" marR="0" rtl="0" algn="l">
              <a:spcBef>
                <a:spcPts val="2000"/>
              </a:spcBef>
              <a:spcAft>
                <a:spcPts val="0"/>
              </a:spcAft>
            </a:pPr>
            <a:r>
              <a:rPr lang="en-US"/>
              <a:t>Working independent of BLE device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59" name="Shape 159"/>
          <p:cNvSpPr txBox="1"/>
          <p:nvPr>
            <p:ph idx="1" type="body"/>
          </p:nvPr>
        </p:nvSpPr>
        <p:spPr>
          <a:xfrm>
            <a:off x="779462" y="1524000"/>
            <a:ext cx="7583486" cy="4208462"/>
          </a:xfrm>
          <a:prstGeom prst="rect">
            <a:avLst/>
          </a:prstGeom>
          <a:noFill/>
          <a:ln>
            <a:noFill/>
          </a:ln>
        </p:spPr>
        <p:txBody>
          <a:bodyPr anchorCtr="0" anchor="t" bIns="45700" lIns="91425" rIns="91425" tIns="45700">
            <a:noAutofit/>
          </a:bodyPr>
          <a:lstStyle/>
          <a:p>
            <a:pPr indent="0" lvl="0" marL="0" marR="0" rtl="0" algn="ctr">
              <a:lnSpc>
                <a:spcPct val="100000"/>
              </a:lnSpc>
              <a:spcBef>
                <a:spcPts val="2000"/>
              </a:spcBef>
              <a:spcAft>
                <a:spcPts val="0"/>
              </a:spcAft>
              <a:buNone/>
            </a:pPr>
            <a:r>
              <a:rPr lang="en-US"/>
              <a:t>Problem:</a:t>
            </a:r>
          </a:p>
          <a:p>
            <a:pPr indent="0" lvl="0" marL="0" rtl="0">
              <a:lnSpc>
                <a:spcPct val="115000"/>
              </a:lnSpc>
              <a:spcBef>
                <a:spcPts val="0"/>
              </a:spcBef>
              <a:buNone/>
            </a:pPr>
            <a:r>
              <a:t/>
            </a:r>
            <a:endParaRPr sz="1800"/>
          </a:p>
          <a:p>
            <a:pPr indent="0" lvl="0" rtl="0">
              <a:lnSpc>
                <a:spcPct val="115000"/>
              </a:lnSpc>
              <a:spcBef>
                <a:spcPts val="0"/>
              </a:spcBef>
              <a:buClr>
                <a:srgbClr val="001D4D"/>
              </a:buClr>
              <a:buSzPct val="100000"/>
              <a:buFont typeface="Noto Sans Symbols"/>
              <a:buChar char="●"/>
            </a:pPr>
            <a:r>
              <a:rPr lang="en-US" sz="1800"/>
              <a:t>Doctors would like to monitor their patient’s health continuously and remotely.</a:t>
            </a:r>
          </a:p>
          <a:p>
            <a:pPr indent="0" lvl="0" marL="0" rtl="0">
              <a:lnSpc>
                <a:spcPct val="115000"/>
              </a:lnSpc>
              <a:spcBef>
                <a:spcPts val="0"/>
              </a:spcBef>
              <a:buNone/>
            </a:pPr>
            <a:r>
              <a:t/>
            </a:r>
            <a:endParaRPr sz="1800"/>
          </a:p>
          <a:p>
            <a:pPr indent="0" lvl="0" rtl="0">
              <a:lnSpc>
                <a:spcPct val="115000"/>
              </a:lnSpc>
              <a:spcBef>
                <a:spcPts val="0"/>
              </a:spcBef>
              <a:buClr>
                <a:srgbClr val="001D4D"/>
              </a:buClr>
              <a:buSzPct val="100000"/>
              <a:buFont typeface="Noto Sans Symbols"/>
              <a:buChar char="●"/>
            </a:pPr>
            <a:r>
              <a:rPr lang="en-US" sz="1800"/>
              <a:t>Doctors want to store and process their patient’s data.</a:t>
            </a:r>
          </a:p>
          <a:p>
            <a:pPr indent="0" lvl="0" marL="0" rtl="0">
              <a:lnSpc>
                <a:spcPct val="115000"/>
              </a:lnSpc>
              <a:spcBef>
                <a:spcPts val="0"/>
              </a:spcBef>
              <a:buNone/>
            </a:pPr>
            <a:r>
              <a:t/>
            </a:r>
            <a:endParaRPr sz="1800"/>
          </a:p>
          <a:p>
            <a:pPr indent="0" lvl="0" rtl="0">
              <a:lnSpc>
                <a:spcPct val="115000"/>
              </a:lnSpc>
              <a:spcBef>
                <a:spcPts val="0"/>
              </a:spcBef>
              <a:buClr>
                <a:srgbClr val="001D4D"/>
              </a:buClr>
              <a:buSzPct val="100000"/>
              <a:buFont typeface="Noto Sans Symbols"/>
              <a:buChar char="●"/>
            </a:pPr>
            <a:r>
              <a:rPr lang="en-US" sz="1800"/>
              <a:t>Patients would like to see their health related data in a clear manner.</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780300" y="500075"/>
            <a:ext cx="7583400" cy="1151700"/>
          </a:xfrm>
          <a:prstGeom prst="rect">
            <a:avLst/>
          </a:prstGeom>
        </p:spPr>
        <p:txBody>
          <a:bodyPr anchorCtr="0" anchor="b" bIns="91425" lIns="91425" rIns="91425" tIns="91425">
            <a:noAutofit/>
          </a:bodyPr>
          <a:lstStyle/>
          <a:p>
            <a:pPr lvl="0">
              <a:spcBef>
                <a:spcPts val="0"/>
              </a:spcBef>
              <a:buNone/>
            </a:pPr>
            <a:r>
              <a:rPr b="1" lang="en-US"/>
              <a:t>Sequence Diagram for</a:t>
            </a:r>
          </a:p>
          <a:p>
            <a:pPr lvl="0">
              <a:spcBef>
                <a:spcPts val="0"/>
              </a:spcBef>
              <a:buNone/>
            </a:pPr>
            <a:r>
              <a:rPr b="1" lang="en-US"/>
              <a:t>User Story #216</a:t>
            </a:r>
          </a:p>
        </p:txBody>
      </p:sp>
      <p:sp>
        <p:nvSpPr>
          <p:cNvPr id="291" name="Shape 291"/>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pic>
        <p:nvPicPr>
          <p:cNvPr id="292" name="Shape 292"/>
          <p:cNvPicPr preferRelativeResize="0"/>
          <p:nvPr/>
        </p:nvPicPr>
        <p:blipFill>
          <a:blip r:embed="rId3">
            <a:alphaModFix/>
          </a:blip>
          <a:stretch>
            <a:fillRect/>
          </a:stretch>
        </p:blipFill>
        <p:spPr>
          <a:xfrm>
            <a:off x="266325" y="1944225"/>
            <a:ext cx="5807825" cy="3977525"/>
          </a:xfrm>
          <a:prstGeom prst="rect">
            <a:avLst/>
          </a:prstGeom>
          <a:noFill/>
          <a:ln>
            <a:noFill/>
          </a:ln>
        </p:spPr>
      </p:pic>
      <p:pic>
        <p:nvPicPr>
          <p:cNvPr descr="Screenshot_20170328-024201.png" id="293" name="Shape 293"/>
          <p:cNvPicPr preferRelativeResize="0"/>
          <p:nvPr/>
        </p:nvPicPr>
        <p:blipFill rotWithShape="1">
          <a:blip r:embed="rId4">
            <a:alphaModFix/>
          </a:blip>
          <a:srcRect b="39798" l="0" r="0" t="0"/>
          <a:stretch/>
        </p:blipFill>
        <p:spPr>
          <a:xfrm>
            <a:off x="6130675" y="2248900"/>
            <a:ext cx="2762250" cy="2953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Cases</a:t>
            </a:r>
          </a:p>
        </p:txBody>
      </p:sp>
      <p:sp>
        <p:nvSpPr>
          <p:cNvPr id="300" name="Shape 300"/>
          <p:cNvSpPr txBox="1"/>
          <p:nvPr>
            <p:ph idx="1" type="body"/>
          </p:nvPr>
        </p:nvSpPr>
        <p:spPr>
          <a:xfrm>
            <a:off x="780300" y="1606450"/>
            <a:ext cx="7583400" cy="46116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rPr b="1" lang="en-US" sz="1400"/>
              <a:t>Test Case ID</a:t>
            </a:r>
            <a:r>
              <a:rPr lang="en-US" sz="1400"/>
              <a:t>: 229-001 (Sunny Day)</a:t>
            </a:r>
          </a:p>
          <a:p>
            <a:pPr indent="0" lvl="0" marL="0" marR="0" rtl="0" algn="l">
              <a:spcBef>
                <a:spcPts val="0"/>
              </a:spcBef>
              <a:spcAft>
                <a:spcPts val="0"/>
              </a:spcAft>
              <a:buNone/>
            </a:pPr>
            <a:br>
              <a:rPr lang="en-US" sz="1400"/>
            </a:br>
            <a:r>
              <a:rPr b="1" lang="en-US" sz="1400"/>
              <a:t>Purpose</a:t>
            </a:r>
            <a:r>
              <a:rPr lang="en-US" sz="1400"/>
              <a:t>: To test if the mobile app can connect to a BLE biosensing device’s sensors, store the data it collects in a server, and display graphs with data pulled from the server</a:t>
            </a:r>
          </a:p>
          <a:p>
            <a:pPr indent="0" lvl="0" marL="0" marR="0" rtl="0" algn="l">
              <a:spcBef>
                <a:spcPts val="0"/>
              </a:spcBef>
              <a:spcAft>
                <a:spcPts val="0"/>
              </a:spcAft>
              <a:buNone/>
            </a:pPr>
            <a:br>
              <a:rPr lang="en-US" sz="1400"/>
            </a:br>
            <a:r>
              <a:rPr b="1" lang="en-US" sz="1400"/>
              <a:t>Preconditions</a:t>
            </a:r>
            <a:r>
              <a:rPr lang="en-US" sz="1400"/>
              <a:t>: </a:t>
            </a:r>
          </a:p>
          <a:p>
            <a:pPr indent="457200" lvl="0" marL="0" marR="0" rtl="0" algn="l">
              <a:spcBef>
                <a:spcPts val="0"/>
              </a:spcBef>
              <a:spcAft>
                <a:spcPts val="0"/>
              </a:spcAft>
              <a:buNone/>
            </a:pPr>
            <a:r>
              <a:rPr lang="en-US" sz="1400"/>
              <a:t>- Android application package installed on mobile device</a:t>
            </a:r>
            <a:br>
              <a:rPr lang="en-US" sz="1400"/>
            </a:br>
            <a:r>
              <a:rPr lang="en-US" sz="1400"/>
              <a:t>	- SQL Server running on same local network as mobile device</a:t>
            </a:r>
            <a:br>
              <a:rPr lang="en-US" sz="1400"/>
            </a:br>
            <a:r>
              <a:rPr lang="en-US" sz="1400"/>
              <a:t>	- A BLE biosensing device (such as the T.I. SensorTag) is nearby and turned on</a:t>
            </a:r>
          </a:p>
          <a:p>
            <a:pPr indent="457200" lvl="0" marL="0" marR="0" rtl="0" algn="l">
              <a:spcBef>
                <a:spcPts val="0"/>
              </a:spcBef>
              <a:spcAft>
                <a:spcPts val="0"/>
              </a:spcAft>
              <a:buNone/>
            </a:pPr>
            <a:br>
              <a:rPr lang="en-US" sz="1400"/>
            </a:br>
            <a:r>
              <a:rPr b="1" lang="en-US" sz="1400"/>
              <a:t>Expected Result</a:t>
            </a:r>
            <a:r>
              <a:rPr lang="en-US" sz="1400"/>
              <a:t>: </a:t>
            </a:r>
            <a:br>
              <a:rPr lang="en-US" sz="1400"/>
            </a:br>
            <a:r>
              <a:rPr lang="en-US" sz="1400"/>
              <a:t>	-The app connects to the device’s temperature sensor and pushes the data to the                                              server every 30 seconds</a:t>
            </a:r>
            <a:br>
              <a:rPr lang="en-US" sz="1400"/>
            </a:br>
            <a:r>
              <a:rPr lang="en-US" sz="1400"/>
              <a:t>	- The app displays a user-given range of temperature data in a line graph</a:t>
            </a:r>
          </a:p>
          <a:p>
            <a:pPr indent="457200" lvl="0" marL="0" marR="0" rtl="0" algn="l">
              <a:spcBef>
                <a:spcPts val="0"/>
              </a:spcBef>
              <a:spcAft>
                <a:spcPts val="0"/>
              </a:spcAft>
              <a:buNone/>
            </a:pPr>
            <a:br>
              <a:rPr lang="en-US" sz="1400"/>
            </a:br>
            <a:r>
              <a:rPr b="1" lang="en-US" sz="1400"/>
              <a:t>Actual Result</a:t>
            </a:r>
            <a:r>
              <a:rPr lang="en-US" sz="1400"/>
              <a:t>: </a:t>
            </a:r>
            <a:br>
              <a:rPr lang="en-US" sz="1400"/>
            </a:br>
            <a:r>
              <a:rPr lang="en-US" sz="1400"/>
              <a:t>	- The app successfully connects to the T.I. SensorTag’s temperature sensor and pushes temperature data to the server every 30 seconds. </a:t>
            </a:r>
            <a:br>
              <a:rPr lang="en-US" sz="1400"/>
            </a:br>
            <a:r>
              <a:rPr lang="en-US" sz="1400"/>
              <a:t>	- The app successfully displays a line graph with that sensor’s data within the range of date and times the user specifies</a:t>
            </a:r>
            <a:br>
              <a:rPr lang="en-US"/>
            </a:b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780300" y="590500"/>
            <a:ext cx="7583400" cy="688200"/>
          </a:xfrm>
          <a:prstGeom prst="rect">
            <a:avLst/>
          </a:prstGeom>
        </p:spPr>
        <p:txBody>
          <a:bodyPr anchorCtr="0" anchor="b" bIns="91425" lIns="91425" rIns="91425" tIns="91425">
            <a:noAutofit/>
          </a:bodyPr>
          <a:lstStyle/>
          <a:p>
            <a:pPr lvl="0">
              <a:spcBef>
                <a:spcPts val="0"/>
              </a:spcBef>
              <a:buNone/>
            </a:pPr>
            <a:r>
              <a:rPr lang="en-US"/>
              <a:t>Test Cases</a:t>
            </a:r>
          </a:p>
        </p:txBody>
      </p:sp>
      <p:sp>
        <p:nvSpPr>
          <p:cNvPr id="307" name="Shape 307"/>
          <p:cNvSpPr txBox="1"/>
          <p:nvPr>
            <p:ph idx="1" type="body"/>
          </p:nvPr>
        </p:nvSpPr>
        <p:spPr>
          <a:xfrm>
            <a:off x="780300" y="1606450"/>
            <a:ext cx="7583400" cy="46116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rPr b="1" lang="en-US" sz="1800"/>
              <a:t>Test Case ID</a:t>
            </a:r>
            <a:r>
              <a:rPr lang="en-US" sz="1800"/>
              <a:t>: 199-002 (Rainy Day)</a:t>
            </a:r>
          </a:p>
          <a:p>
            <a:pPr indent="0" lvl="0" marL="0" marR="0" rtl="0" algn="l">
              <a:spcBef>
                <a:spcPts val="0"/>
              </a:spcBef>
              <a:spcAft>
                <a:spcPts val="0"/>
              </a:spcAft>
              <a:buNone/>
            </a:pPr>
            <a:br>
              <a:rPr lang="en-US" sz="1800"/>
            </a:br>
            <a:r>
              <a:rPr b="1" lang="en-US" sz="1800"/>
              <a:t>Purpose</a:t>
            </a:r>
            <a:r>
              <a:rPr lang="en-US" sz="1800"/>
              <a:t>: To test what happens if the app correctly displays data from unknown UUIDs.</a:t>
            </a:r>
          </a:p>
          <a:p>
            <a:pPr indent="0" lvl="0" marL="0" marR="0" rtl="0" algn="l">
              <a:spcBef>
                <a:spcPts val="0"/>
              </a:spcBef>
              <a:spcAft>
                <a:spcPts val="0"/>
              </a:spcAft>
              <a:buNone/>
            </a:pPr>
            <a:br>
              <a:rPr lang="en-US" sz="1800"/>
            </a:br>
            <a:r>
              <a:rPr b="1" lang="en-US" sz="1800"/>
              <a:t>Preconditions</a:t>
            </a:r>
            <a:r>
              <a:rPr lang="en-US" sz="1800"/>
              <a:t>: </a:t>
            </a:r>
          </a:p>
          <a:p>
            <a:pPr indent="457200" lvl="0" marL="0" marR="0" rtl="0" algn="l">
              <a:spcBef>
                <a:spcPts val="0"/>
              </a:spcBef>
              <a:spcAft>
                <a:spcPts val="0"/>
              </a:spcAft>
              <a:buNone/>
            </a:pPr>
            <a:r>
              <a:rPr lang="en-US" sz="1800"/>
              <a:t>- Android application package installed on mobile device</a:t>
            </a:r>
            <a:br>
              <a:rPr lang="en-US" sz="1800"/>
            </a:br>
            <a:r>
              <a:rPr lang="en-US" sz="1800"/>
              <a:t>	- App is open and connected to an </a:t>
            </a:r>
            <a:r>
              <a:rPr lang="en-US" sz="1800"/>
              <a:t>unknown</a:t>
            </a:r>
            <a:r>
              <a:rPr lang="en-US" sz="1800"/>
              <a:t> BLE device</a:t>
            </a:r>
          </a:p>
          <a:p>
            <a:pPr indent="457200" lvl="0" marL="0" marR="0" rtl="0" algn="l">
              <a:spcBef>
                <a:spcPts val="0"/>
              </a:spcBef>
              <a:spcAft>
                <a:spcPts val="0"/>
              </a:spcAft>
              <a:buNone/>
            </a:pPr>
            <a:br>
              <a:rPr lang="en-US" sz="1800"/>
            </a:br>
            <a:r>
              <a:rPr b="1" lang="en-US" sz="1800"/>
              <a:t>Expected Result</a:t>
            </a:r>
            <a:r>
              <a:rPr lang="en-US" sz="1800"/>
              <a:t>: </a:t>
            </a:r>
            <a:br>
              <a:rPr lang="en-US" sz="1800"/>
            </a:br>
            <a:r>
              <a:rPr lang="en-US" sz="1800"/>
              <a:t>	- The app data displays data in hexadecimal format.                                              </a:t>
            </a:r>
          </a:p>
          <a:p>
            <a:pPr indent="457200" lvl="0" marL="0" marR="0" rtl="0" algn="l">
              <a:spcBef>
                <a:spcPts val="0"/>
              </a:spcBef>
              <a:spcAft>
                <a:spcPts val="0"/>
              </a:spcAft>
              <a:buNone/>
            </a:pPr>
            <a:br>
              <a:rPr lang="en-US" sz="1800"/>
            </a:br>
            <a:r>
              <a:rPr b="1" lang="en-US" sz="1800"/>
              <a:t>Actual Result</a:t>
            </a:r>
            <a:r>
              <a:rPr lang="en-US" sz="1800"/>
              <a:t>: </a:t>
            </a:r>
            <a:br>
              <a:rPr lang="en-US" sz="1800"/>
            </a:br>
            <a:r>
              <a:rPr lang="en-US" sz="1800"/>
              <a:t>	- The app successfully displays </a:t>
            </a:r>
            <a:r>
              <a:rPr lang="en-US" sz="1800"/>
              <a:t>data in hexadecimal format.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779475" y="381000"/>
            <a:ext cx="7583400" cy="6165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314" name="Shape 314"/>
          <p:cNvSpPr txBox="1"/>
          <p:nvPr>
            <p:ph idx="1" type="body"/>
          </p:nvPr>
        </p:nvSpPr>
        <p:spPr>
          <a:xfrm>
            <a:off x="779475" y="1172350"/>
            <a:ext cx="7583400" cy="3712200"/>
          </a:xfrm>
          <a:prstGeom prst="rect">
            <a:avLst/>
          </a:prstGeom>
          <a:noFill/>
          <a:ln>
            <a:noFill/>
          </a:ln>
        </p:spPr>
        <p:txBody>
          <a:bodyPr anchorCtr="0" anchor="t" bIns="45700" lIns="91425" rIns="91425" tIns="45700">
            <a:noAutofit/>
          </a:bodyPr>
          <a:lstStyle/>
          <a:p>
            <a:pPr indent="-282575" lvl="0" marL="282575" marR="0" rtl="0" algn="l">
              <a:spcBef>
                <a:spcPts val="0"/>
              </a:spcBef>
              <a:spcAft>
                <a:spcPts val="0"/>
              </a:spcAft>
              <a:buClr>
                <a:srgbClr val="001D4D"/>
              </a:buClr>
              <a:buSzPct val="100000"/>
              <a:buFont typeface="Noto Sans Symbols"/>
              <a:buChar char="●"/>
            </a:pPr>
            <a:r>
              <a:rPr lang="en-US"/>
              <a:t>Biosensing - an IoT app to aid in health monitoring for both individuals and professionals</a:t>
            </a:r>
          </a:p>
          <a:p>
            <a:pPr indent="-282575" lvl="0" marL="282575" marR="0" rtl="0" algn="l">
              <a:spcBef>
                <a:spcPts val="2000"/>
              </a:spcBef>
              <a:spcAft>
                <a:spcPts val="0"/>
              </a:spcAft>
              <a:buClr>
                <a:srgbClr val="001D4D"/>
              </a:buClr>
              <a:buSzPct val="100000"/>
              <a:buFont typeface="Noto Sans Symbols"/>
              <a:buChar char="●"/>
            </a:pPr>
            <a:r>
              <a:rPr lang="en-US"/>
              <a:t>Developers:</a:t>
            </a:r>
          </a:p>
          <a:p>
            <a:pPr lvl="1" marR="0" rtl="0" algn="l">
              <a:spcBef>
                <a:spcPts val="0"/>
              </a:spcBef>
              <a:spcAft>
                <a:spcPts val="0"/>
              </a:spcAft>
            </a:pPr>
            <a:r>
              <a:rPr lang="en-US"/>
              <a:t>Jordan Laing - jordanlaing7@gmail.com - linkedin.com/in/jordanlaing7</a:t>
            </a:r>
          </a:p>
          <a:p>
            <a:pPr lvl="1" marR="0" rtl="0" algn="l">
              <a:spcBef>
                <a:spcPts val="2000"/>
              </a:spcBef>
              <a:spcAft>
                <a:spcPts val="0"/>
              </a:spcAft>
            </a:pPr>
            <a:r>
              <a:rPr lang="en-US"/>
              <a:t>Galo Romero - grome014@fiu.edu</a:t>
            </a:r>
          </a:p>
          <a:p>
            <a:pPr indent="0" lvl="0" marL="457200" marR="0" rtl="0" algn="l">
              <a:spcBef>
                <a:spcPts val="2000"/>
              </a:spcBef>
              <a:spcAft>
                <a:spcPts val="0"/>
              </a:spcAft>
              <a:buNone/>
            </a:pPr>
            <a:r>
              <a:t/>
            </a:r>
            <a:endParaRP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315" name="Shape 315"/>
          <p:cNvPicPr preferRelativeResize="0"/>
          <p:nvPr/>
        </p:nvPicPr>
        <p:blipFill>
          <a:blip r:embed="rId3">
            <a:alphaModFix/>
          </a:blip>
          <a:stretch>
            <a:fillRect/>
          </a:stretch>
        </p:blipFill>
        <p:spPr>
          <a:xfrm>
            <a:off x="585125" y="5501037"/>
            <a:ext cx="816525" cy="816525"/>
          </a:xfrm>
          <a:prstGeom prst="rect">
            <a:avLst/>
          </a:prstGeom>
          <a:noFill/>
          <a:ln>
            <a:noFill/>
          </a:ln>
        </p:spPr>
      </p:pic>
      <p:pic>
        <p:nvPicPr>
          <p:cNvPr id="316" name="Shape 316"/>
          <p:cNvPicPr preferRelativeResize="0"/>
          <p:nvPr/>
        </p:nvPicPr>
        <p:blipFill>
          <a:blip r:embed="rId4">
            <a:alphaModFix/>
          </a:blip>
          <a:stretch>
            <a:fillRect/>
          </a:stretch>
        </p:blipFill>
        <p:spPr>
          <a:xfrm>
            <a:off x="3989750" y="5501049"/>
            <a:ext cx="816525" cy="816525"/>
          </a:xfrm>
          <a:prstGeom prst="rect">
            <a:avLst/>
          </a:prstGeom>
          <a:noFill/>
          <a:ln>
            <a:noFill/>
          </a:ln>
        </p:spPr>
      </p:pic>
      <p:pic>
        <p:nvPicPr>
          <p:cNvPr id="317" name="Shape 317"/>
          <p:cNvPicPr preferRelativeResize="0"/>
          <p:nvPr/>
        </p:nvPicPr>
        <p:blipFill>
          <a:blip r:embed="rId5">
            <a:alphaModFix/>
          </a:blip>
          <a:stretch>
            <a:fillRect/>
          </a:stretch>
        </p:blipFill>
        <p:spPr>
          <a:xfrm>
            <a:off x="1683687" y="5501047"/>
            <a:ext cx="960600" cy="816525"/>
          </a:xfrm>
          <a:prstGeom prst="rect">
            <a:avLst/>
          </a:prstGeom>
          <a:noFill/>
          <a:ln>
            <a:noFill/>
          </a:ln>
        </p:spPr>
      </p:pic>
      <p:pic>
        <p:nvPicPr>
          <p:cNvPr id="318" name="Shape 318"/>
          <p:cNvPicPr preferRelativeResize="0"/>
          <p:nvPr/>
        </p:nvPicPr>
        <p:blipFill>
          <a:blip r:embed="rId6">
            <a:alphaModFix/>
          </a:blip>
          <a:stretch>
            <a:fillRect/>
          </a:stretch>
        </p:blipFill>
        <p:spPr>
          <a:xfrm>
            <a:off x="2926319" y="5501050"/>
            <a:ext cx="816525" cy="816525"/>
          </a:xfrm>
          <a:prstGeom prst="rect">
            <a:avLst/>
          </a:prstGeom>
          <a:noFill/>
          <a:ln>
            <a:noFill/>
          </a:ln>
        </p:spPr>
      </p:pic>
      <p:pic>
        <p:nvPicPr>
          <p:cNvPr id="319" name="Shape 319"/>
          <p:cNvPicPr preferRelativeResize="0"/>
          <p:nvPr/>
        </p:nvPicPr>
        <p:blipFill>
          <a:blip r:embed="rId7">
            <a:alphaModFix/>
          </a:blip>
          <a:stretch>
            <a:fillRect/>
          </a:stretch>
        </p:blipFill>
        <p:spPr>
          <a:xfrm>
            <a:off x="4945424" y="5438149"/>
            <a:ext cx="879425" cy="879425"/>
          </a:xfrm>
          <a:prstGeom prst="rect">
            <a:avLst/>
          </a:prstGeom>
          <a:noFill/>
          <a:ln>
            <a:noFill/>
          </a:ln>
        </p:spPr>
      </p:pic>
      <p:sp>
        <p:nvSpPr>
          <p:cNvPr id="320" name="Shape 320"/>
          <p:cNvSpPr txBox="1"/>
          <p:nvPr/>
        </p:nvSpPr>
        <p:spPr>
          <a:xfrm>
            <a:off x="3027950" y="4884550"/>
            <a:ext cx="2023200" cy="616500"/>
          </a:xfrm>
          <a:prstGeom prst="rect">
            <a:avLst/>
          </a:prstGeom>
          <a:noFill/>
          <a:ln>
            <a:noFill/>
          </a:ln>
        </p:spPr>
        <p:txBody>
          <a:bodyPr anchorCtr="0" anchor="t" bIns="91425" lIns="91425" rIns="91425" tIns="91425">
            <a:noAutofit/>
          </a:bodyPr>
          <a:lstStyle/>
          <a:p>
            <a:pPr lvl="0">
              <a:spcBef>
                <a:spcPts val="0"/>
              </a:spcBef>
              <a:buNone/>
            </a:pPr>
            <a:r>
              <a:rPr b="1" lang="en-US" sz="2400">
                <a:solidFill>
                  <a:srgbClr val="001D4D"/>
                </a:solidFill>
                <a:latin typeface="Trebuchet MS"/>
                <a:ea typeface="Trebuchet MS"/>
                <a:cs typeface="Trebuchet MS"/>
                <a:sym typeface="Trebuchet MS"/>
              </a:rPr>
              <a:t>Thank You!</a:t>
            </a:r>
          </a:p>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66" name="Shape 166"/>
          <p:cNvSpPr txBox="1"/>
          <p:nvPr>
            <p:ph idx="1" type="body"/>
          </p:nvPr>
        </p:nvSpPr>
        <p:spPr>
          <a:xfrm>
            <a:off x="779462" y="1524000"/>
            <a:ext cx="7583400" cy="4208400"/>
          </a:xfrm>
          <a:prstGeom prst="rect">
            <a:avLst/>
          </a:prstGeom>
          <a:noFill/>
          <a:ln>
            <a:noFill/>
          </a:ln>
        </p:spPr>
        <p:txBody>
          <a:bodyPr anchorCtr="0" anchor="t" bIns="45700" lIns="91425" rIns="91425" tIns="45700">
            <a:noAutofit/>
          </a:bodyPr>
          <a:lstStyle/>
          <a:p>
            <a:pPr indent="0" lvl="0" marL="0" marR="0" rtl="0" algn="ctr">
              <a:lnSpc>
                <a:spcPct val="100000"/>
              </a:lnSpc>
              <a:spcBef>
                <a:spcPts val="2000"/>
              </a:spcBef>
              <a:spcAft>
                <a:spcPts val="0"/>
              </a:spcAft>
              <a:buNone/>
            </a:pPr>
            <a:r>
              <a:rPr lang="en-US"/>
              <a:t>Solution:</a:t>
            </a:r>
          </a:p>
          <a:p>
            <a:pPr indent="-282575" lvl="0" marL="282575" marR="0" rtl="0" algn="l">
              <a:lnSpc>
                <a:spcPct val="100000"/>
              </a:lnSpc>
              <a:spcBef>
                <a:spcPts val="2000"/>
              </a:spcBef>
              <a:spcAft>
                <a:spcPts val="0"/>
              </a:spcAft>
              <a:buClr>
                <a:srgbClr val="001D4D"/>
              </a:buClr>
              <a:buSzPct val="100000"/>
              <a:buFont typeface="Noto Sans Symbols"/>
              <a:buChar char="●"/>
            </a:pPr>
            <a:r>
              <a:rPr lang="en-US" sz="1800"/>
              <a:t>Develop mobile and server applications for data retrieval.</a:t>
            </a:r>
          </a:p>
          <a:p>
            <a:pPr indent="0" lvl="0" marL="0" marR="0" rtl="0" algn="l">
              <a:lnSpc>
                <a:spcPct val="100000"/>
              </a:lnSpc>
              <a:spcBef>
                <a:spcPts val="2000"/>
              </a:spcBef>
              <a:spcAft>
                <a:spcPts val="0"/>
              </a:spcAft>
              <a:buNone/>
            </a:pPr>
            <a:r>
              <a:t/>
            </a:r>
            <a:endParaRPr sz="1800"/>
          </a:p>
          <a:p>
            <a:pPr indent="0" lvl="0" rtl="0">
              <a:lnSpc>
                <a:spcPct val="115000"/>
              </a:lnSpc>
              <a:spcBef>
                <a:spcPts val="0"/>
              </a:spcBef>
              <a:buClr>
                <a:srgbClr val="001D4D"/>
              </a:buClr>
              <a:buSzPct val="100000"/>
              <a:buFont typeface="Noto Sans Symbols"/>
              <a:buChar char="●"/>
            </a:pPr>
            <a:r>
              <a:rPr lang="en-US" sz="1800"/>
              <a:t>Data is retrieved from a biosensor device.</a:t>
            </a:r>
          </a:p>
          <a:p>
            <a:pPr indent="0" lvl="0" marL="0" rtl="0">
              <a:lnSpc>
                <a:spcPct val="115000"/>
              </a:lnSpc>
              <a:spcBef>
                <a:spcPts val="0"/>
              </a:spcBef>
              <a:buNone/>
            </a:pPr>
            <a:r>
              <a:t/>
            </a:r>
            <a:endParaRPr sz="1800"/>
          </a:p>
          <a:p>
            <a:pPr indent="0" lvl="0" rtl="0">
              <a:lnSpc>
                <a:spcPct val="115000"/>
              </a:lnSpc>
              <a:spcBef>
                <a:spcPts val="0"/>
              </a:spcBef>
              <a:buClr>
                <a:srgbClr val="001D4D"/>
              </a:buClr>
              <a:buSzPct val="100000"/>
              <a:buFont typeface="Noto Sans Symbols"/>
              <a:buChar char="●"/>
            </a:pPr>
            <a:r>
              <a:rPr lang="en-US" sz="1800"/>
              <a:t>Data is to be stored, analyzed; and displayed after processing.</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140948" y="143675"/>
            <a:ext cx="2909624" cy="5172652"/>
          </a:xfrm>
          <a:prstGeom prst="rect">
            <a:avLst/>
          </a:prstGeom>
          <a:noFill/>
          <a:ln>
            <a:noFill/>
          </a:ln>
        </p:spPr>
      </p:pic>
      <p:pic>
        <p:nvPicPr>
          <p:cNvPr id="173" name="Shape 173"/>
          <p:cNvPicPr preferRelativeResize="0"/>
          <p:nvPr/>
        </p:nvPicPr>
        <p:blipFill>
          <a:blip r:embed="rId4">
            <a:alphaModFix/>
          </a:blip>
          <a:stretch>
            <a:fillRect/>
          </a:stretch>
        </p:blipFill>
        <p:spPr>
          <a:xfrm>
            <a:off x="5950598" y="264278"/>
            <a:ext cx="2513998" cy="4469324"/>
          </a:xfrm>
          <a:prstGeom prst="rect">
            <a:avLst/>
          </a:prstGeom>
          <a:noFill/>
          <a:ln>
            <a:noFill/>
          </a:ln>
        </p:spPr>
      </p:pic>
      <p:pic>
        <p:nvPicPr>
          <p:cNvPr id="174" name="Shape 174"/>
          <p:cNvPicPr preferRelativeResize="0"/>
          <p:nvPr/>
        </p:nvPicPr>
        <p:blipFill rotWithShape="1">
          <a:blip r:embed="rId5">
            <a:alphaModFix/>
          </a:blip>
          <a:srcRect b="33275" l="0" r="0" t="0"/>
          <a:stretch/>
        </p:blipFill>
        <p:spPr>
          <a:xfrm>
            <a:off x="2728900" y="2390375"/>
            <a:ext cx="3686176" cy="43726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id="181" name="Shape 181"/>
          <p:cNvPicPr preferRelativeResize="0"/>
          <p:nvPr/>
        </p:nvPicPr>
        <p:blipFill>
          <a:blip r:embed="rId3">
            <a:alphaModFix/>
          </a:blip>
          <a:stretch>
            <a:fillRect/>
          </a:stretch>
        </p:blipFill>
        <p:spPr>
          <a:xfrm>
            <a:off x="492575" y="1981950"/>
            <a:ext cx="8158849" cy="3402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pic>
        <p:nvPicPr>
          <p:cNvPr id="188" name="Shape 188"/>
          <p:cNvPicPr preferRelativeResize="0"/>
          <p:nvPr/>
        </p:nvPicPr>
        <p:blipFill>
          <a:blip r:embed="rId3">
            <a:alphaModFix/>
          </a:blip>
          <a:stretch>
            <a:fillRect/>
          </a:stretch>
        </p:blipFill>
        <p:spPr>
          <a:xfrm>
            <a:off x="1662350" y="1575500"/>
            <a:ext cx="5448300" cy="430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System Design: Deployment</a:t>
            </a:r>
          </a:p>
        </p:txBody>
      </p:sp>
      <p:sp>
        <p:nvSpPr>
          <p:cNvPr id="195" name="Shape 195"/>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pic>
        <p:nvPicPr>
          <p:cNvPr id="196" name="Shape 196"/>
          <p:cNvPicPr preferRelativeResize="0"/>
          <p:nvPr/>
        </p:nvPicPr>
        <p:blipFill rotWithShape="1">
          <a:blip r:embed="rId3">
            <a:alphaModFix/>
          </a:blip>
          <a:srcRect b="0" l="9991" r="0" t="0"/>
          <a:stretch/>
        </p:blipFill>
        <p:spPr>
          <a:xfrm>
            <a:off x="652687" y="1891525"/>
            <a:ext cx="7838625" cy="388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755125" y="444775"/>
            <a:ext cx="7583400" cy="6531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203" name="Shape 203"/>
          <p:cNvPicPr preferRelativeResize="0"/>
          <p:nvPr/>
        </p:nvPicPr>
        <p:blipFill>
          <a:blip r:embed="rId3">
            <a:alphaModFix/>
          </a:blip>
          <a:stretch>
            <a:fillRect/>
          </a:stretch>
        </p:blipFill>
        <p:spPr>
          <a:xfrm>
            <a:off x="1601800" y="1007450"/>
            <a:ext cx="5940400" cy="5323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210" name="Shape 210"/>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1. 229 - Merge modules into finished app.</a:t>
            </a:r>
          </a:p>
          <a:p>
            <a:pPr indent="0" lvl="0" marL="0" marR="0" rtl="0" algn="l">
              <a:spcBef>
                <a:spcPts val="2000"/>
              </a:spcBef>
              <a:spcAft>
                <a:spcPts val="0"/>
              </a:spcAft>
              <a:buNone/>
            </a:pPr>
            <a:r>
              <a:rPr lang="en-US"/>
              <a:t>2. 185 - Connect Android app to BLE device.</a:t>
            </a:r>
          </a:p>
          <a:p>
            <a:pPr indent="0" lvl="0" marL="0" marR="0" rtl="0" algn="l">
              <a:spcBef>
                <a:spcPts val="2000"/>
              </a:spcBef>
              <a:spcAft>
                <a:spcPts val="0"/>
              </a:spcAft>
              <a:buNone/>
            </a:pPr>
            <a:r>
              <a:rPr lang="en-US"/>
              <a:t>3. 207 - Integrate MS SQL Server with R services.</a:t>
            </a:r>
          </a:p>
          <a:p>
            <a:pPr indent="0" lvl="0" marL="0" marR="0" rtl="0" algn="l">
              <a:spcBef>
                <a:spcPts val="2000"/>
              </a:spcBef>
              <a:spcAft>
                <a:spcPts val="0"/>
              </a:spcAft>
              <a:buNone/>
            </a:pPr>
            <a:r>
              <a:rPr lang="en-US"/>
              <a:t>4. 225 - Add capability to gather and display data from Sunny device.</a:t>
            </a:r>
          </a:p>
          <a:p>
            <a:pPr indent="0" lvl="0" marL="0" marR="0" rtl="0" algn="l">
              <a:spcBef>
                <a:spcPts val="2000"/>
              </a:spcBef>
              <a:spcAft>
                <a:spcPts val="0"/>
              </a:spcAft>
              <a:buNone/>
            </a:pPr>
            <a:r>
              <a:rPr lang="en-US"/>
              <a:t>5. 216 - Pull data from server and display in graph.</a:t>
            </a:r>
          </a:p>
          <a:p>
            <a:pPr indent="0" lvl="0" marL="0" marR="0" rtl="0" algn="l">
              <a:spcBef>
                <a:spcPts val="2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